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63" r:id="rId4"/>
    <p:sldId id="258" r:id="rId5"/>
    <p:sldId id="259" r:id="rId6"/>
    <p:sldId id="260" r:id="rId7"/>
    <p:sldId id="264" r:id="rId8"/>
    <p:sldId id="261" r:id="rId9"/>
    <p:sldId id="262" r:id="rId10"/>
    <p:sldId id="274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isnik\AppData\Local\Microsoft\Windows\Temporary%20Internet%20Files\Content.Outlook\7Y7UGWYA\h-izravna-ulaganja-obvez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38100">
                <a:solidFill>
                  <a:srgbClr val="FF0000"/>
                </a:solidFill>
              </a:ln>
            </c:spPr>
            <c:trendlineType val="movingAvg"/>
            <c:period val="2"/>
            <c:dispRSqr val="0"/>
            <c:dispEq val="0"/>
          </c:trendline>
          <c:cat>
            <c:strRef>
              <c:f>ENG!$O$8:$T$8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Q1,Q2 2014</c:v>
                </c:pt>
              </c:strCache>
            </c:strRef>
          </c:cat>
          <c:val>
            <c:numRef>
              <c:f>ENG!$O$9:$T$9</c:f>
              <c:numCache>
                <c:formatCode>#,##0.0</c:formatCode>
                <c:ptCount val="6"/>
                <c:pt idx="0">
                  <c:v>2303.4723872700329</c:v>
                </c:pt>
                <c:pt idx="1">
                  <c:v>1068.3338401246726</c:v>
                </c:pt>
                <c:pt idx="2">
                  <c:v>1035.9402025115548</c:v>
                </c:pt>
                <c:pt idx="3">
                  <c:v>1129.7768318447656</c:v>
                </c:pt>
                <c:pt idx="4">
                  <c:v>739.75040634542938</c:v>
                </c:pt>
                <c:pt idx="5">
                  <c:v>2263.6546899925534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2201152"/>
        <c:axId val="1052192448"/>
      </c:barChart>
      <c:catAx>
        <c:axId val="105220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2192448"/>
        <c:crosses val="autoZero"/>
        <c:auto val="1"/>
        <c:lblAlgn val="ctr"/>
        <c:lblOffset val="100"/>
        <c:noMultiLvlLbl val="0"/>
      </c:catAx>
      <c:valAx>
        <c:axId val="105219244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sr-Latn-RS"/>
          </a:p>
        </c:txPr>
        <c:crossAx val="10522011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E8A87-12CB-42C2-960B-5EF777A8BF2A}" type="datetimeFigureOut">
              <a:rPr lang="hr-HR" smtClean="0"/>
              <a:t>9.12.2014.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B444C-C6F9-412B-AEF2-4E03E1C091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729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69346-9EBC-4783-94B1-D796CA915076}" type="datetimeFigureOut">
              <a:rPr lang="hr-HR" smtClean="0"/>
              <a:t>9.12.2014.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33197-794C-48BF-B54A-1DA453FE6F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787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30305-62AF-4FDA-A8D6-A79C59FA09C3}" type="slidenum">
              <a:rPr lang="hr-HR" smtClean="0"/>
              <a:pPr>
                <a:defRPr/>
              </a:pPr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329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8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171-4F18-4AF8-99DB-CE8CBF85764F}" type="datetimeFigureOut">
              <a:rPr lang="hr-HR" smtClean="0"/>
              <a:t>9.12.2014.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8B2-0D12-4824-868C-BD3A1F9AB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417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171-4F18-4AF8-99DB-CE8CBF85764F}" type="datetimeFigureOut">
              <a:rPr lang="hr-HR" smtClean="0"/>
              <a:t>9.12.2014.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8B2-0D12-4824-868C-BD3A1F9AB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10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3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" y="0"/>
            <a:ext cx="9171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0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171-4F18-4AF8-99DB-CE8CBF85764F}" type="datetimeFigureOut">
              <a:rPr lang="hr-HR" smtClean="0"/>
              <a:t>9.12.2014.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8B2-0D12-4824-868C-BD3A1F9AB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887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171-4F18-4AF8-99DB-CE8CBF85764F}" type="datetimeFigureOut">
              <a:rPr lang="hr-HR" smtClean="0"/>
              <a:t>9.12.2014.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8B2-0D12-4824-868C-BD3A1F9AB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3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171-4F18-4AF8-99DB-CE8CBF85764F}" type="datetimeFigureOut">
              <a:rPr lang="hr-HR" smtClean="0"/>
              <a:t>9.12.2014.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8B2-0D12-4824-868C-BD3A1F9AB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210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171-4F18-4AF8-99DB-CE8CBF85764F}" type="datetimeFigureOut">
              <a:rPr lang="hr-HR" smtClean="0"/>
              <a:t>9.12.2014.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8B2-0D12-4824-868C-BD3A1F9AB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98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171-4F18-4AF8-99DB-CE8CBF85764F}" type="datetimeFigureOut">
              <a:rPr lang="hr-HR" smtClean="0"/>
              <a:t>9.12.2014.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8B2-0D12-4824-868C-BD3A1F9AB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818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171-4F18-4AF8-99DB-CE8CBF85764F}" type="datetimeFigureOut">
              <a:rPr lang="hr-HR" smtClean="0"/>
              <a:t>9.12.2014.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8B2-0D12-4824-868C-BD3A1F9AB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044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171-4F18-4AF8-99DB-CE8CBF85764F}" type="datetimeFigureOut">
              <a:rPr lang="hr-HR" smtClean="0"/>
              <a:t>9.12.2014.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8B2-0D12-4824-868C-BD3A1F9AB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30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3F171-4F18-4AF8-99DB-CE8CBF85764F}" type="datetimeFigureOut">
              <a:rPr lang="hr-HR" smtClean="0"/>
              <a:t>9.12.2014.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568B2-0D12-4824-868C-BD3A1F9AB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746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7200800" cy="2016224"/>
          </a:xfrm>
        </p:spPr>
        <p:txBody>
          <a:bodyPr>
            <a:normAutofit/>
          </a:bodyPr>
          <a:lstStyle/>
          <a:p>
            <a:r>
              <a:rPr lang="hr-HR" sz="4500" b="1" dirty="0">
                <a:solidFill>
                  <a:schemeClr val="tx1"/>
                </a:solidFill>
              </a:rPr>
              <a:t>Europski semestar</a:t>
            </a:r>
          </a:p>
          <a:p>
            <a:r>
              <a:rPr lang="hr-HR" b="1" dirty="0">
                <a:solidFill>
                  <a:schemeClr val="tx1"/>
                </a:solidFill>
              </a:rPr>
              <a:t>Početak novoga ciklusa koordinacije ekonomskih politika u EU i Hrvatskoj</a:t>
            </a:r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2286000" y="5229200"/>
            <a:ext cx="4572000" cy="80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hr-HR" b="1" dirty="0">
                <a:ea typeface="Calibri" panose="020F0502020204030204" pitchFamily="34" charset="0"/>
                <a:cs typeface="Times New Roman" panose="02020603050405020304" pitchFamily="18" charset="0"/>
              </a:rPr>
              <a:t>Zagreb, 10. prosinca 2014. godine</a:t>
            </a:r>
            <a:endParaRPr lang="hr-H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Hotel </a:t>
            </a:r>
            <a:r>
              <a:rPr lang="hr-HR" dirty="0" err="1">
                <a:ea typeface="Calibri" panose="020F0502020204030204" pitchFamily="34" charset="0"/>
                <a:cs typeface="Times New Roman" panose="02020603050405020304" pitchFamily="18" charset="0"/>
              </a:rPr>
              <a:t>Palace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, dvorana Zrinski</a:t>
            </a:r>
            <a:endParaRPr lang="hr-H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0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7200800" cy="2016224"/>
          </a:xfrm>
        </p:spPr>
        <p:txBody>
          <a:bodyPr>
            <a:normAutofit/>
          </a:bodyPr>
          <a:lstStyle/>
          <a:p>
            <a:r>
              <a:rPr lang="hr-HR" sz="4500" b="1" dirty="0">
                <a:solidFill>
                  <a:schemeClr val="tx1"/>
                </a:solidFill>
              </a:rPr>
              <a:t>Europski semestar</a:t>
            </a:r>
          </a:p>
          <a:p>
            <a:r>
              <a:rPr lang="hr-HR" b="1" dirty="0">
                <a:solidFill>
                  <a:schemeClr val="tx1"/>
                </a:solidFill>
              </a:rPr>
              <a:t>Početak novoga ciklusa koordinacije ekonomskih politika u EU i Hrvatskoj</a:t>
            </a:r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2286000" y="5229200"/>
            <a:ext cx="4572000" cy="80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hr-HR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Zagreb, 10. prosinca 2014. godine</a:t>
            </a:r>
            <a:endParaRPr lang="hr-HR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hr-H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Hotel </a:t>
            </a:r>
            <a:r>
              <a:rPr lang="hr-H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Palace</a:t>
            </a:r>
            <a:r>
              <a:rPr lang="hr-H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dvorana Zrinski</a:t>
            </a:r>
            <a:endParaRPr lang="hr-HR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4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13186"/>
            <a:ext cx="7272808" cy="500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4716016" y="152543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hr-HR" sz="2000" b="1" spc="-120" dirty="0" smtClean="0">
                <a:solidFill>
                  <a:srgbClr val="D90000"/>
                </a:solidFill>
                <a:latin typeface="Arial"/>
                <a:cs typeface="Arial"/>
              </a:rPr>
              <a:t>ABOUT CROATIA</a:t>
            </a:r>
            <a:endParaRPr lang="ta-IN" sz="2000" b="1" spc="-120" dirty="0" smtClean="0">
              <a:solidFill>
                <a:srgbClr val="D90000"/>
              </a:solidFill>
              <a:latin typeface="Arial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16016" y="2042974"/>
            <a:ext cx="366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KEY ECONOMIC REFORMS</a:t>
            </a:r>
          </a:p>
          <a:p>
            <a:endParaRPr lang="en-US" sz="1200" spc="-3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425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3707904" y="138925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2000" b="1" spc="-120" dirty="0" smtClean="0">
                <a:solidFill>
                  <a:srgbClr val="D90000"/>
                </a:solidFill>
                <a:latin typeface="Arial"/>
                <a:cs typeface="Arial"/>
              </a:rPr>
              <a:t>RESULTS</a:t>
            </a:r>
            <a:endParaRPr lang="ta-IN" sz="2000" b="1" spc="-120" dirty="0" smtClean="0">
              <a:solidFill>
                <a:srgbClr val="D90000"/>
              </a:solidFill>
              <a:latin typeface="Arial"/>
              <a:cs typeface="Arial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755576" y="2132856"/>
            <a:ext cx="35283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Aft>
                <a:spcPts val="600"/>
              </a:spcAft>
            </a:pPr>
            <a:r>
              <a:rPr lang="en-GB" sz="1400" b="1" dirty="0" smtClean="0">
                <a:solidFill>
                  <a:srgbClr val="FF0000"/>
                </a:solidFill>
              </a:rPr>
              <a:t>COMPETITIVE INCENTIVES:</a:t>
            </a:r>
            <a:endParaRPr lang="en-GB" sz="1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 to 55%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the investment costs</a:t>
            </a:r>
            <a:endParaRPr lang="hr-H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 to $ 24 000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grant per employee</a:t>
            </a:r>
            <a:endParaRPr lang="hr-H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 to $ 1.3 million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grant for capital costs</a:t>
            </a:r>
            <a:endParaRPr lang="hr-H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 to $ 0.6 million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grant for R&amp;D</a:t>
            </a:r>
            <a:endParaRPr lang="hr-H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profit tax holidays</a:t>
            </a:r>
            <a:endParaRPr lang="hr-H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the EU structural funds</a:t>
            </a:r>
          </a:p>
        </p:txBody>
      </p:sp>
      <p:sp>
        <p:nvSpPr>
          <p:cNvPr id="7" name="Pravokutnik 6"/>
          <p:cNvSpPr/>
          <p:nvPr/>
        </p:nvSpPr>
        <p:spPr>
          <a:xfrm>
            <a:off x="827584" y="4365104"/>
            <a:ext cx="38164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Aft>
                <a:spcPts val="600"/>
              </a:spcAft>
            </a:pPr>
            <a:r>
              <a:rPr lang="en-GB" sz="1400" b="1" dirty="0" smtClean="0">
                <a:solidFill>
                  <a:srgbClr val="FF0000"/>
                </a:solidFill>
              </a:rPr>
              <a:t>STRATEGIC INVESTMENTS:</a:t>
            </a:r>
            <a:endParaRPr lang="en-GB" sz="1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quicker investment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implementation </a:t>
            </a:r>
            <a:endParaRPr lang="hr-H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fewer procedures and licences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needed</a:t>
            </a:r>
            <a:endParaRPr lang="hr-H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each step of the investment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 specified </a:t>
            </a:r>
            <a:endParaRPr lang="hr-H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exact deadlines</a:t>
            </a:r>
            <a:endParaRPr lang="hr-H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continuous support throughout the investment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realisation</a:t>
            </a:r>
            <a:endParaRPr lang="hr-HR" sz="1400" dirty="0"/>
          </a:p>
        </p:txBody>
      </p:sp>
      <p:sp>
        <p:nvSpPr>
          <p:cNvPr id="8" name="Zaobljeni pravokutnik 7"/>
          <p:cNvSpPr/>
          <p:nvPr/>
        </p:nvSpPr>
        <p:spPr>
          <a:xfrm>
            <a:off x="642188" y="2060848"/>
            <a:ext cx="3785796" cy="1965702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6" name="Zaobljeni pravokutnik 15"/>
          <p:cNvSpPr/>
          <p:nvPr/>
        </p:nvSpPr>
        <p:spPr>
          <a:xfrm>
            <a:off x="611560" y="4221088"/>
            <a:ext cx="4104456" cy="2168549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8" name="Zaobljeni pravokutnik 17"/>
          <p:cNvSpPr/>
          <p:nvPr/>
        </p:nvSpPr>
        <p:spPr>
          <a:xfrm>
            <a:off x="4898901" y="2852936"/>
            <a:ext cx="3744416" cy="353670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5114806" y="3043699"/>
            <a:ext cx="3456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 BENEFITS:</a:t>
            </a:r>
          </a:p>
          <a:p>
            <a:pPr algn="just"/>
            <a:endParaRPr lang="en-US" sz="14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only the building permit is needed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just"/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(location permit is needed only in special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just"/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cases)</a:t>
            </a:r>
            <a:endParaRPr lang="hr-H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settlement of utility and water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just"/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contribution payments is not a condition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</a:p>
          <a:p>
            <a:pPr algn="just"/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issuance of the building permit</a:t>
            </a:r>
            <a:endParaRPr lang="hr-H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principle “silence of the administration”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introduced </a:t>
            </a:r>
            <a:endParaRPr lang="hr-H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on-line information on zoning,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cadastre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hr-H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ownership rights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Pravokutnik 19"/>
          <p:cNvSpPr/>
          <p:nvPr/>
        </p:nvSpPr>
        <p:spPr>
          <a:xfrm>
            <a:off x="1164016" y="1552559"/>
            <a:ext cx="2711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LEGISLATION ON INVESTMENTS</a:t>
            </a:r>
          </a:p>
        </p:txBody>
      </p:sp>
      <p:sp>
        <p:nvSpPr>
          <p:cNvPr id="21" name="Pravokutnik 20"/>
          <p:cNvSpPr/>
          <p:nvPr/>
        </p:nvSpPr>
        <p:spPr>
          <a:xfrm>
            <a:off x="5364088" y="2124145"/>
            <a:ext cx="2802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LEGISLATION ON BUILDING AND </a:t>
            </a:r>
            <a:endParaRPr lang="hr-HR" sz="1600" spc="-3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600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PHYSICAL PLANNING</a:t>
            </a:r>
            <a:endParaRPr lang="hr-HR" sz="1600" spc="-3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3863902" y="1772816"/>
            <a:ext cx="366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FDI IN CROATIA  2009 –  Q1, Q2 2014 </a:t>
            </a:r>
          </a:p>
          <a:p>
            <a:endParaRPr lang="en-US" sz="1200" spc="-3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5" name="Grafikon 4"/>
          <p:cNvGraphicFramePr/>
          <p:nvPr>
            <p:extLst>
              <p:ext uri="{D42A27DB-BD31-4B8C-83A1-F6EECF244321}">
                <p14:modId xmlns:p14="http://schemas.microsoft.com/office/powerpoint/2010/main" val="3761715771"/>
              </p:ext>
            </p:extLst>
          </p:nvPr>
        </p:nvGraphicFramePr>
        <p:xfrm>
          <a:off x="323528" y="2296036"/>
          <a:ext cx="5832648" cy="372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niOkvir 5"/>
          <p:cNvSpPr txBox="1"/>
          <p:nvPr/>
        </p:nvSpPr>
        <p:spPr>
          <a:xfrm>
            <a:off x="6300192" y="342900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F</a:t>
            </a:r>
            <a:r>
              <a:rPr lang="hr-HR" sz="1400" b="1" dirty="0" smtClean="0">
                <a:solidFill>
                  <a:srgbClr val="C00000"/>
                </a:solidFill>
              </a:rPr>
              <a:t>DI IN CROATIA</a:t>
            </a:r>
          </a:p>
          <a:p>
            <a:endParaRPr lang="hr-HR" sz="1400" dirty="0" smtClean="0"/>
          </a:p>
          <a:p>
            <a:pPr>
              <a:buFont typeface="Wingdings" pitchFamily="2" charset="2"/>
              <a:buChar char="ü"/>
            </a:pPr>
            <a:r>
              <a:rPr lang="hr-HR" sz="1400" b="1" dirty="0" smtClean="0"/>
              <a:t> FDI Q1, Q2 2014 = 4 x FDI</a:t>
            </a:r>
            <a:r>
              <a:rPr lang="en-US" sz="1400" b="1" dirty="0" smtClean="0"/>
              <a:t> 2013 </a:t>
            </a:r>
          </a:p>
          <a:p>
            <a:endParaRPr lang="hr-HR" sz="1200" dirty="0" smtClean="0"/>
          </a:p>
        </p:txBody>
      </p:sp>
      <p:sp>
        <p:nvSpPr>
          <p:cNvPr id="7" name="Pravokutnik 6"/>
          <p:cNvSpPr/>
          <p:nvPr/>
        </p:nvSpPr>
        <p:spPr>
          <a:xfrm>
            <a:off x="6300192" y="3112230"/>
            <a:ext cx="2664296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8"/>
          <p:cNvSpPr txBox="1"/>
          <p:nvPr/>
        </p:nvSpPr>
        <p:spPr>
          <a:xfrm>
            <a:off x="3707904" y="143426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2000" b="1" spc="-120" dirty="0" smtClean="0">
                <a:solidFill>
                  <a:srgbClr val="D90000"/>
                </a:solidFill>
                <a:latin typeface="Arial"/>
                <a:cs typeface="Arial"/>
              </a:rPr>
              <a:t>RESULTS</a:t>
            </a:r>
            <a:endParaRPr lang="ta-IN" sz="2000" b="1" spc="-120" dirty="0" smtClean="0">
              <a:solidFill>
                <a:srgbClr val="D9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915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250" y="3573463"/>
            <a:ext cx="1646238" cy="1079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 Neue"/>
              <a:cs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2488" y="3573463"/>
            <a:ext cx="1646237" cy="107950"/>
          </a:xfrm>
          <a:prstGeom prst="rect">
            <a:avLst/>
          </a:prstGeom>
          <a:solidFill>
            <a:srgbClr val="B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BC0000"/>
              </a:solidFill>
              <a:latin typeface="Helvetica Neue"/>
              <a:cs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9675" y="3573463"/>
            <a:ext cx="1644650" cy="10795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 Neue"/>
              <a:cs typeface="Helvetica Neu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4325" y="3573463"/>
            <a:ext cx="1646238" cy="10795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 Neue"/>
              <a:cs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0563" y="3573463"/>
            <a:ext cx="1646237" cy="1079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686" y="3724970"/>
            <a:ext cx="1655762" cy="13620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r>
              <a:rPr lang="en-US" sz="3600" b="1" dirty="0">
                <a:solidFill>
                  <a:srgbClr val="993300"/>
                </a:solidFill>
                <a:latin typeface="+mj-lt"/>
                <a:cs typeface="Helvetica Neue"/>
              </a:rPr>
              <a:t>1</a:t>
            </a:r>
            <a:r>
              <a:rPr lang="hr-HR" sz="3600" b="1" dirty="0">
                <a:solidFill>
                  <a:srgbClr val="993300"/>
                </a:solidFill>
                <a:latin typeface="+mj-lt"/>
                <a:cs typeface="Helvetica Neue"/>
              </a:rPr>
              <a:t> DAY</a:t>
            </a:r>
            <a:r>
              <a:rPr lang="en-US" sz="3600" dirty="0">
                <a:solidFill>
                  <a:srgbClr val="993300"/>
                </a:solidFill>
                <a:latin typeface="+mj-lt"/>
                <a:cs typeface="Helvetica Neue"/>
              </a:rPr>
              <a:t> </a:t>
            </a:r>
            <a:endParaRPr lang="hr-HR" sz="1200" dirty="0">
              <a:solidFill>
                <a:srgbClr val="993300"/>
              </a:solidFill>
              <a:latin typeface="+mj-lt"/>
              <a:cs typeface="Helvetica Neue"/>
            </a:endParaRPr>
          </a:p>
          <a:p>
            <a:pPr algn="ctr">
              <a:defRPr/>
            </a:pPr>
            <a:r>
              <a:rPr lang="hr-HR" sz="1400" b="1" dirty="0">
                <a:solidFill>
                  <a:srgbClr val="993300"/>
                </a:solidFill>
                <a:latin typeface="+mj-lt"/>
                <a:cs typeface="Helvetica Neue"/>
              </a:rPr>
              <a:t>WOLLSDORF COMPONENETS D.O.O.</a:t>
            </a:r>
            <a:endParaRPr lang="en-US" sz="1400" b="1" dirty="0">
              <a:solidFill>
                <a:srgbClr val="993300"/>
              </a:solidFill>
              <a:latin typeface="+mj-lt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3724970"/>
            <a:ext cx="1630362" cy="1362075"/>
          </a:xfrm>
          <a:prstGeom prst="rect">
            <a:avLst/>
          </a:prstGeom>
          <a:noFill/>
        </p:spPr>
        <p:txBody>
          <a:bodyPr lIns="0" tIns="0" rIns="91420" bIns="0"/>
          <a:lstStyle/>
          <a:p>
            <a:pPr algn="ctr">
              <a:defRPr/>
            </a:pPr>
            <a:r>
              <a:rPr lang="hr-HR" sz="3600" b="1" dirty="0">
                <a:solidFill>
                  <a:srgbClr val="BC0000"/>
                </a:solidFill>
                <a:latin typeface="+mj-lt"/>
                <a:cs typeface="Helvetica Neue"/>
              </a:rPr>
              <a:t>1 DAY</a:t>
            </a:r>
            <a:r>
              <a:rPr lang="en-US" sz="3600" dirty="0">
                <a:solidFill>
                  <a:srgbClr val="BC0000"/>
                </a:solidFill>
                <a:latin typeface="+mj-lt"/>
                <a:cs typeface="Helvetica Neue"/>
              </a:rPr>
              <a:t> </a:t>
            </a:r>
          </a:p>
          <a:p>
            <a:pPr algn="ctr">
              <a:defRPr/>
            </a:pPr>
            <a:r>
              <a:rPr lang="hr-HR" sz="1400" b="1" dirty="0">
                <a:solidFill>
                  <a:srgbClr val="BC0000"/>
                </a:solidFill>
                <a:latin typeface="+mj-lt"/>
                <a:cs typeface="Helvetica Neue"/>
              </a:rPr>
              <a:t>PRESS GLASS SA</a:t>
            </a:r>
            <a:endParaRPr lang="en-US" sz="1400" b="1" dirty="0">
              <a:solidFill>
                <a:srgbClr val="BC0000"/>
              </a:solidFill>
              <a:latin typeface="+mj-lt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9675" y="3724970"/>
            <a:ext cx="1631950" cy="1362075"/>
          </a:xfrm>
          <a:prstGeom prst="rect">
            <a:avLst/>
          </a:prstGeom>
          <a:noFill/>
        </p:spPr>
        <p:txBody>
          <a:bodyPr lIns="0" tIns="0" rIns="91420" bIns="0"/>
          <a:lstStyle/>
          <a:p>
            <a:pPr algn="ctr">
              <a:defRPr/>
            </a:pPr>
            <a:r>
              <a:rPr lang="hr-HR" sz="3600" b="1" dirty="0">
                <a:solidFill>
                  <a:srgbClr val="CC3300"/>
                </a:solidFill>
                <a:latin typeface="+mj-lt"/>
                <a:cs typeface="Helvetica Neue"/>
              </a:rPr>
              <a:t>2 DAYS</a:t>
            </a:r>
            <a:r>
              <a:rPr lang="en-US" sz="3200" dirty="0">
                <a:solidFill>
                  <a:srgbClr val="CC3300"/>
                </a:solidFill>
                <a:latin typeface="+mj-lt"/>
                <a:cs typeface="Helvetica Neue"/>
              </a:rPr>
              <a:t> </a:t>
            </a:r>
          </a:p>
          <a:p>
            <a:pPr algn="ctr">
              <a:defRPr/>
            </a:pPr>
            <a:r>
              <a:rPr lang="hr-HR" sz="1400" b="1" dirty="0">
                <a:solidFill>
                  <a:srgbClr val="CC3300"/>
                </a:solidFill>
                <a:latin typeface="+mj-lt"/>
                <a:cs typeface="Helvetica Neue"/>
              </a:rPr>
              <a:t>VALAMAR PRESIDENT</a:t>
            </a:r>
            <a:endParaRPr lang="en-US" sz="1400" b="1" dirty="0">
              <a:solidFill>
                <a:srgbClr val="CC3300"/>
              </a:solidFill>
              <a:latin typeface="+mj-lt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7025" y="3717032"/>
            <a:ext cx="1644650" cy="1370013"/>
          </a:xfrm>
          <a:prstGeom prst="rect">
            <a:avLst/>
          </a:prstGeom>
          <a:noFill/>
        </p:spPr>
        <p:txBody>
          <a:bodyPr lIns="0" tIns="0" rIns="91420" bIns="0"/>
          <a:lstStyle/>
          <a:p>
            <a:pPr algn="ctr">
              <a:defRPr/>
            </a:pPr>
            <a:r>
              <a:rPr lang="hr-HR" sz="3600" b="1" dirty="0">
                <a:solidFill>
                  <a:srgbClr val="FF3300"/>
                </a:solidFill>
                <a:latin typeface="+mj-lt"/>
                <a:cs typeface="Helvetica Neue"/>
              </a:rPr>
              <a:t>8 DAYS</a:t>
            </a:r>
            <a:r>
              <a:rPr lang="en-US" sz="3600" dirty="0">
                <a:solidFill>
                  <a:srgbClr val="FF3300"/>
                </a:solidFill>
                <a:latin typeface="+mj-lt"/>
                <a:cs typeface="Helvetica Neue"/>
              </a:rPr>
              <a:t> </a:t>
            </a:r>
          </a:p>
          <a:p>
            <a:pPr algn="ctr">
              <a:defRPr/>
            </a:pPr>
            <a:r>
              <a:rPr lang="hr-HR" sz="1400" b="1" dirty="0">
                <a:solidFill>
                  <a:srgbClr val="FF3300"/>
                </a:solidFill>
                <a:latin typeface="+mj-lt"/>
                <a:cs typeface="Helvetica Neue"/>
              </a:rPr>
              <a:t>CWS BOCO D.O.O.</a:t>
            </a:r>
            <a:endParaRPr lang="en-US" sz="1400" b="1" dirty="0">
              <a:solidFill>
                <a:srgbClr val="FF3300"/>
              </a:solidFill>
              <a:latin typeface="+mj-lt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9925" y="3690938"/>
            <a:ext cx="1800225" cy="1362075"/>
          </a:xfrm>
          <a:prstGeom prst="rect">
            <a:avLst/>
          </a:prstGeom>
          <a:noFill/>
        </p:spPr>
        <p:txBody>
          <a:bodyPr lIns="0" tIns="0" rIns="91420" bIns="0"/>
          <a:lstStyle/>
          <a:p>
            <a:pPr algn="ctr">
              <a:defRPr/>
            </a:pPr>
            <a:r>
              <a:rPr lang="hr-HR" sz="3600" b="1" dirty="0">
                <a:solidFill>
                  <a:srgbClr val="FF6600"/>
                </a:solidFill>
                <a:latin typeface="+mj-lt"/>
                <a:cs typeface="Helvetica Neue"/>
              </a:rPr>
              <a:t>19 DAYS</a:t>
            </a:r>
            <a:r>
              <a:rPr lang="en-US" sz="3600" dirty="0">
                <a:solidFill>
                  <a:srgbClr val="FF6600"/>
                </a:solidFill>
                <a:latin typeface="+mj-lt"/>
                <a:cs typeface="Helvetica Neue"/>
              </a:rPr>
              <a:t> </a:t>
            </a:r>
          </a:p>
          <a:p>
            <a:pPr algn="ctr">
              <a:defRPr/>
            </a:pPr>
            <a:r>
              <a:rPr lang="hr-HR" sz="1400" b="1" dirty="0">
                <a:solidFill>
                  <a:srgbClr val="FF6600"/>
                </a:solidFill>
                <a:latin typeface="+mj-lt"/>
                <a:cs typeface="Helvetica Neue"/>
              </a:rPr>
              <a:t>ATLANTIC MULTIPOWER D.O.O.</a:t>
            </a:r>
            <a:endParaRPr lang="en-US" sz="1400" b="1" dirty="0">
              <a:solidFill>
                <a:srgbClr val="FF6600"/>
              </a:solidFill>
              <a:latin typeface="+mj-lt"/>
              <a:cs typeface="Helvetica Neue"/>
            </a:endParaRPr>
          </a:p>
          <a:p>
            <a:pPr algn="ctr">
              <a:defRPr/>
            </a:pPr>
            <a:endParaRPr lang="en-US" sz="1400" dirty="0">
              <a:solidFill>
                <a:schemeClr val="accent1"/>
              </a:solidFill>
              <a:latin typeface="+mj-lt"/>
              <a:cs typeface="Helvetica Neue"/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1460723" y="3102670"/>
            <a:ext cx="3168650" cy="3603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hr-HR" sz="2400" b="1" dirty="0">
                <a:solidFill>
                  <a:srgbClr val="FF0000"/>
                </a:solidFill>
                <a:latin typeface="+mj-lt"/>
                <a:cs typeface="Calibri"/>
              </a:rPr>
              <a:t>BUILDING PERMITS</a:t>
            </a:r>
            <a:endParaRPr lang="en-US" sz="2400" b="1" dirty="0">
              <a:solidFill>
                <a:srgbClr val="FF0000"/>
              </a:solidFill>
              <a:latin typeface="+mj-lt"/>
              <a:cs typeface="Calibri"/>
            </a:endParaRPr>
          </a:p>
        </p:txBody>
      </p:sp>
      <p:pic>
        <p:nvPicPr>
          <p:cNvPr id="28686" name="Slika 19" descr="do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86" y="2599432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39"/>
          <p:cNvSpPr txBox="1">
            <a:spLocks noChangeArrowheads="1"/>
          </p:cNvSpPr>
          <p:nvPr/>
        </p:nvSpPr>
        <p:spPr bwMode="auto">
          <a:xfrm>
            <a:off x="2627435" y="5301208"/>
            <a:ext cx="4321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hr-HR" sz="2400" b="1" spc="-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LEGAL DEADLINE: 30 </a:t>
            </a:r>
            <a:r>
              <a:rPr lang="hr-HR" sz="2400" b="1" spc="-1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days</a:t>
            </a:r>
            <a:endParaRPr lang="en-US" sz="2400" b="1" spc="-12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2720789" y="1906924"/>
            <a:ext cx="413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PERMITS - FAST PROCESSES </a:t>
            </a:r>
          </a:p>
          <a:p>
            <a:endParaRPr lang="en-US" sz="1200" spc="-3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3707902" y="1434262"/>
            <a:ext cx="216024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2800" b="1" spc="-120" dirty="0" smtClean="0">
                <a:solidFill>
                  <a:srgbClr val="D90000"/>
                </a:solidFill>
                <a:latin typeface="Arial"/>
                <a:cs typeface="Arial"/>
              </a:rPr>
              <a:t>RESULTS</a:t>
            </a:r>
            <a:endParaRPr lang="ta-IN" sz="2800" b="1" spc="-120" dirty="0" smtClean="0">
              <a:solidFill>
                <a:srgbClr val="D9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574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23418"/>
            <a:ext cx="3600400" cy="425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utnik 2"/>
          <p:cNvSpPr/>
          <p:nvPr/>
        </p:nvSpPr>
        <p:spPr>
          <a:xfrm>
            <a:off x="4788024" y="3093231"/>
            <a:ext cx="417646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2400" b="1" spc="-30" dirty="0" smtClean="0">
                <a:solidFill>
                  <a:srgbClr val="FF0000"/>
                </a:solidFill>
                <a:latin typeface="Candara" pitchFamily="34" charset="0"/>
              </a:rPr>
              <a:t>CROATIA’S</a:t>
            </a:r>
          </a:p>
          <a:p>
            <a:pPr algn="ctr">
              <a:lnSpc>
                <a:spcPct val="80000"/>
              </a:lnSpc>
            </a:pPr>
            <a:r>
              <a:rPr lang="hr-HR" sz="24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DOING BUSINESS </a:t>
            </a:r>
          </a:p>
          <a:p>
            <a:pPr algn="ctr">
              <a:lnSpc>
                <a:spcPct val="80000"/>
              </a:lnSpc>
            </a:pPr>
            <a:r>
              <a:rPr lang="hr-HR" sz="24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2015 RANKING:</a:t>
            </a:r>
            <a:endParaRPr lang="hr-HR" sz="24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  <a:cs typeface="Arial"/>
            </a:endParaRPr>
          </a:p>
          <a:p>
            <a:pPr algn="r">
              <a:lnSpc>
                <a:spcPct val="80000"/>
              </a:lnSpc>
            </a:pPr>
            <a:endParaRPr lang="hr-HR" sz="1200" b="1" spc="-30" dirty="0" smtClean="0">
              <a:solidFill>
                <a:srgbClr val="FF0000"/>
              </a:solidFill>
              <a:latin typeface="Candara" pitchFamily="34" charset="0"/>
              <a:cs typeface="Arial"/>
            </a:endParaRPr>
          </a:p>
          <a:p>
            <a:pPr algn="ctr">
              <a:lnSpc>
                <a:spcPct val="80000"/>
              </a:lnSpc>
            </a:pPr>
            <a:endParaRPr lang="hr-HR" sz="1200" b="1" spc="-30" dirty="0" smtClean="0">
              <a:solidFill>
                <a:srgbClr val="FF0000"/>
              </a:solidFill>
              <a:latin typeface="Candara" pitchFamily="34" charset="0"/>
              <a:cs typeface="Arial"/>
            </a:endParaRPr>
          </a:p>
          <a:p>
            <a:pPr algn="ctr">
              <a:lnSpc>
                <a:spcPct val="80000"/>
              </a:lnSpc>
            </a:pPr>
            <a:r>
              <a:rPr lang="hr-HR" sz="6600" b="1" spc="-30" dirty="0" smtClean="0">
                <a:solidFill>
                  <a:srgbClr val="FF0000"/>
                </a:solidFill>
                <a:latin typeface="Candara" pitchFamily="34" charset="0"/>
                <a:cs typeface="Arial"/>
              </a:rPr>
              <a:t>  65/189</a:t>
            </a:r>
            <a:endParaRPr lang="en-US" sz="66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  <a:cs typeface="Arial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307706" y="5447776"/>
            <a:ext cx="322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*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Croatia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’S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 DB 2014 ranking: 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89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093806" y="4491373"/>
            <a:ext cx="864096" cy="46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0"/>
          <p:cNvSpPr txBox="1"/>
          <p:nvPr/>
        </p:nvSpPr>
        <p:spPr>
          <a:xfrm>
            <a:off x="2957809" y="1846737"/>
            <a:ext cx="3660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DOING BUSINESS REPORT 2015 </a:t>
            </a:r>
          </a:p>
          <a:p>
            <a:endParaRPr lang="en-US" sz="1200" spc="-3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2" y="1434262"/>
            <a:ext cx="216024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2800" b="1" spc="-120" dirty="0" smtClean="0">
                <a:solidFill>
                  <a:srgbClr val="D90000"/>
                </a:solidFill>
                <a:latin typeface="Arial"/>
                <a:cs typeface="Arial"/>
              </a:rPr>
              <a:t>RESULTS</a:t>
            </a:r>
            <a:endParaRPr lang="ta-IN" sz="2800" b="1" spc="-120" dirty="0" smtClean="0">
              <a:solidFill>
                <a:srgbClr val="D9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36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827584" y="2060848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Contains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information on more than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130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investment  locations-business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zones in Croatian and English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Includes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investment sites that are</a:t>
            </a:r>
            <a:r>
              <a:rPr lang="hr-HR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completely equipped with settled</a:t>
            </a:r>
            <a:r>
              <a:rPr lang="hr-HR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property rights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atalogue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contains zones of all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counties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atalogue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contains more than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617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companies which are active in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103 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business zones and their da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were verified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Total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area of ​​the business zones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5614 ha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vailable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2261 ha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2447764" y="1484784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2000" b="1" spc="-120" dirty="0" smtClean="0">
                <a:solidFill>
                  <a:srgbClr val="D90000"/>
                </a:solidFill>
                <a:latin typeface="Arial"/>
                <a:cs typeface="Arial"/>
              </a:rPr>
              <a:t>CATALOGUE OF BUSINESS ZONES</a:t>
            </a:r>
            <a:endParaRPr lang="de-DE" sz="2000" b="1" spc="-120" dirty="0" smtClean="0">
              <a:solidFill>
                <a:srgbClr val="D9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99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8132" y="1412776"/>
            <a:ext cx="7772400" cy="101123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Što je Europski semestar?</a:t>
            </a:r>
            <a:endParaRPr lang="hr-HR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73882" y="2636912"/>
            <a:ext cx="7200900" cy="24482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r-HR" sz="2300" dirty="0" smtClean="0">
                <a:solidFill>
                  <a:schemeClr val="tx1"/>
                </a:solidFill>
              </a:rPr>
              <a:t>Europa </a:t>
            </a:r>
            <a:r>
              <a:rPr lang="hr-HR" sz="2300" dirty="0">
                <a:solidFill>
                  <a:schemeClr val="tx1"/>
                </a:solidFill>
              </a:rPr>
              <a:t>2020 je strategija Europske unije za </a:t>
            </a:r>
            <a:r>
              <a:rPr lang="hr-HR" sz="2300" b="1" dirty="0">
                <a:solidFill>
                  <a:schemeClr val="tx1"/>
                </a:solidFill>
              </a:rPr>
              <a:t>postizanje gospodarskoga rasta i otvaranje novih radnih mjesta. </a:t>
            </a:r>
            <a:r>
              <a:rPr lang="hr-HR" sz="2300" dirty="0">
                <a:solidFill>
                  <a:schemeClr val="tx1"/>
                </a:solidFill>
              </a:rPr>
              <a:t>Taj je rast moguć samo uz koordinirane napore zemalja članica. </a:t>
            </a:r>
            <a:r>
              <a:rPr lang="hr-HR" sz="2300" dirty="0" smtClean="0">
                <a:solidFill>
                  <a:schemeClr val="tx1"/>
                </a:solidFill>
              </a:rPr>
              <a:t>Koordinacija </a:t>
            </a:r>
            <a:r>
              <a:rPr lang="hr-HR" sz="2300" dirty="0">
                <a:solidFill>
                  <a:schemeClr val="tx1"/>
                </a:solidFill>
              </a:rPr>
              <a:t>gospodarske i fiskalne politike odvija se kroz mehanizam koji se zove </a:t>
            </a:r>
            <a:r>
              <a:rPr lang="hr-HR" sz="2300" b="1" dirty="0">
                <a:solidFill>
                  <a:schemeClr val="tx1"/>
                </a:solidFill>
              </a:rPr>
              <a:t>Europski </a:t>
            </a:r>
            <a:r>
              <a:rPr lang="hr-HR" sz="2300" b="1" dirty="0" smtClean="0">
                <a:solidFill>
                  <a:schemeClr val="tx1"/>
                </a:solidFill>
              </a:rPr>
              <a:t>semestar</a:t>
            </a:r>
            <a:r>
              <a:rPr lang="hr-HR" sz="2300" dirty="0" smtClean="0">
                <a:solidFill>
                  <a:schemeClr val="tx1"/>
                </a:solidFill>
              </a:rPr>
              <a:t>.</a:t>
            </a:r>
            <a:endParaRPr lang="hr-HR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5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8132" y="1412776"/>
            <a:ext cx="7772400" cy="1011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 smtClean="0"/>
              <a:t>Što je Europski semestar?</a:t>
            </a:r>
            <a:endParaRPr lang="hr-HR" sz="3200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73882" y="2636912"/>
            <a:ext cx="7200900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hr-HR" sz="2400" dirty="0" smtClean="0"/>
              <a:t>Kroz </a:t>
            </a:r>
            <a:r>
              <a:rPr lang="hr-HR" sz="2400" dirty="0"/>
              <a:t>Europski semestar Europska komisija svake godine </a:t>
            </a:r>
            <a:r>
              <a:rPr lang="hr-HR" sz="2400" b="1" dirty="0"/>
              <a:t>analizira program gospodarskih i strukturnih reformi </a:t>
            </a:r>
            <a:r>
              <a:rPr lang="hr-HR" sz="2400" dirty="0"/>
              <a:t>država članica EU-a i </a:t>
            </a:r>
            <a:r>
              <a:rPr lang="hr-HR" sz="2400" b="1" dirty="0"/>
              <a:t>u lipnju im daje preporuke </a:t>
            </a:r>
            <a:r>
              <a:rPr lang="hr-HR" sz="2400" dirty="0"/>
              <a:t>za slijedećih 12-28 mjeseci.</a:t>
            </a:r>
          </a:p>
        </p:txBody>
      </p:sp>
    </p:spTree>
    <p:extLst>
      <p:ext uri="{BB962C8B-B14F-4D97-AF65-F5344CB8AC3E}">
        <p14:creationId xmlns:p14="http://schemas.microsoft.com/office/powerpoint/2010/main" val="57922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8132" y="1412776"/>
            <a:ext cx="7772400" cy="1011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 smtClean="0"/>
              <a:t>Što je Europski semestar?</a:t>
            </a:r>
            <a:endParaRPr lang="hr-HR" sz="3200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73882" y="2636912"/>
            <a:ext cx="7200900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hr-HR" sz="2300" dirty="0"/>
              <a:t>Ciklus Europskog semestra počinje krajem kalendarske godine kada </a:t>
            </a:r>
            <a:r>
              <a:rPr lang="hr-HR" sz="2300" b="1" dirty="0"/>
              <a:t>Komisija donosi godišnji pregled rasta u kojem se određuju prioriteti </a:t>
            </a:r>
            <a:r>
              <a:rPr lang="hr-HR" sz="2300" dirty="0"/>
              <a:t>EU-a za slijedeću godinu za poticanje rasta i otvaranje novih radnih mjesta.</a:t>
            </a:r>
          </a:p>
        </p:txBody>
      </p:sp>
    </p:spTree>
    <p:extLst>
      <p:ext uri="{BB962C8B-B14F-4D97-AF65-F5344CB8AC3E}">
        <p14:creationId xmlns:p14="http://schemas.microsoft.com/office/powerpoint/2010/main" val="273075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93" y="1772816"/>
            <a:ext cx="551961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56" y="1427918"/>
            <a:ext cx="6392688" cy="522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922299"/>
            <a:ext cx="7772400" cy="1011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/>
              <a:t>Prikaz ciklusa nadzora Europskog semestra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32428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8132" y="1412776"/>
            <a:ext cx="7772400" cy="1011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/>
              <a:t>Što je novo u ciklusu Europskog semestra za 2015.?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73882" y="2276872"/>
            <a:ext cx="720090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hr-HR" sz="2100" dirty="0"/>
              <a:t>P</a:t>
            </a:r>
            <a:r>
              <a:rPr lang="hr-HR" sz="2100" dirty="0" smtClean="0"/>
              <a:t>oduzimanje </a:t>
            </a:r>
            <a:r>
              <a:rPr lang="hr-HR" sz="2100" dirty="0"/>
              <a:t>mjera u području </a:t>
            </a:r>
            <a:r>
              <a:rPr lang="hr-HR" sz="2100" b="1" dirty="0"/>
              <a:t>ulaganja, strukturnih reformi i fiskalne </a:t>
            </a:r>
            <a:r>
              <a:rPr lang="hr-HR" sz="2100" b="1" dirty="0" smtClean="0"/>
              <a:t>odgovornosti</a:t>
            </a:r>
            <a:r>
              <a:rPr lang="hr-HR" sz="21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hr-HR" sz="2100" b="1" dirty="0" smtClean="0"/>
              <a:t>Veća </a:t>
            </a:r>
            <a:r>
              <a:rPr lang="hr-HR" sz="2100" b="1" dirty="0"/>
              <a:t>uloga nacionalnih i regionalnih tijela </a:t>
            </a:r>
            <a:r>
              <a:rPr lang="hr-HR" sz="2100" dirty="0"/>
              <a:t>javne uprave </a:t>
            </a:r>
            <a:r>
              <a:rPr lang="hr-HR" sz="2100" dirty="0" smtClean="0"/>
              <a:t>u provođenju strukturnih </a:t>
            </a:r>
            <a:r>
              <a:rPr lang="hr-HR" sz="2100" dirty="0"/>
              <a:t>reformi, primjeni fiskalne odgovornosti i </a:t>
            </a:r>
            <a:r>
              <a:rPr lang="hr-HR" sz="2100" dirty="0" smtClean="0"/>
              <a:t>privlačenju </a:t>
            </a:r>
            <a:r>
              <a:rPr lang="hr-HR" sz="2100" dirty="0"/>
              <a:t>investicija</a:t>
            </a:r>
            <a:r>
              <a:rPr lang="hr-HR" sz="21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hr-HR" sz="2100" b="1" dirty="0"/>
          </a:p>
          <a:p>
            <a:pPr marL="0" indent="0" algn="just">
              <a:lnSpc>
                <a:spcPct val="150000"/>
              </a:lnSpc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68289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8132" y="1268760"/>
            <a:ext cx="7772400" cy="1011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600" b="1" dirty="0"/>
              <a:t>Što je novo u ciklusu Europskog semestra za 2015.?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73882" y="2276872"/>
            <a:ext cx="720090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2100" dirty="0" smtClean="0"/>
              <a:t>Pokretanje </a:t>
            </a:r>
            <a:r>
              <a:rPr lang="hr-HR" sz="2100" dirty="0"/>
              <a:t>ulaganja u modernizaciju sustava socijalne skrbi i financiranje obrazovanja, istraživanja i inovacija, zeleniju i učinkovitiju energiju, modernizaciju prometne infrastrukture te uvođenje proširene i brže širokopojasne mreže. </a:t>
            </a:r>
          </a:p>
          <a:p>
            <a:pPr algn="just">
              <a:lnSpc>
                <a:spcPct val="150000"/>
              </a:lnSpc>
            </a:pPr>
            <a:r>
              <a:rPr lang="hr-HR" sz="2100" b="1" dirty="0" smtClean="0"/>
              <a:t>EK </a:t>
            </a:r>
            <a:r>
              <a:rPr lang="hr-HR" sz="2100" b="1" dirty="0"/>
              <a:t>plan za dodatna javna i privatna ulaganja u razdoblju 2015.-2017. vrijedan najmanje 315 milijardi </a:t>
            </a:r>
            <a:r>
              <a:rPr lang="hr-HR" sz="2100" b="1" dirty="0" smtClean="0"/>
              <a:t>EUR</a:t>
            </a:r>
            <a:r>
              <a:rPr lang="hr-HR" sz="2100" b="1" dirty="0"/>
              <a:t>.</a:t>
            </a:r>
            <a:r>
              <a:rPr lang="hr-HR" sz="2100" b="1" dirty="0" smtClean="0"/>
              <a:t> </a:t>
            </a: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78641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8132" y="1268760"/>
            <a:ext cx="7772400" cy="1011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600" b="1" dirty="0"/>
              <a:t>Što je novo u ciklusu Europskog semestra za 2015.?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73882" y="2204864"/>
            <a:ext cx="720090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2100" dirty="0" smtClean="0"/>
              <a:t>Usmjerenost </a:t>
            </a:r>
            <a:r>
              <a:rPr lang="hr-HR" sz="2100" dirty="0"/>
              <a:t>na ključne reforme za izlazak iz (javnog i privatnog) duga te </a:t>
            </a:r>
            <a:r>
              <a:rPr lang="hr-HR" sz="2100" dirty="0" smtClean="0"/>
              <a:t>poticanje </a:t>
            </a:r>
            <a:r>
              <a:rPr lang="hr-HR" sz="2100" dirty="0"/>
              <a:t>zapošljavanja i otvaranja radnih mjesta, na EU i nacionalnoj razini. </a:t>
            </a:r>
            <a:endParaRPr lang="hr-HR" sz="2100" dirty="0" smtClean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2100" b="1" dirty="0" smtClean="0"/>
              <a:t>Prioriteti</a:t>
            </a:r>
            <a:r>
              <a:rPr lang="hr-HR" sz="2100" b="1" dirty="0"/>
              <a:t>: energetika, usluge, telekomunikacije, digitalno gospodarstvo, poboljšanje uvjeta za </a:t>
            </a:r>
            <a:r>
              <a:rPr lang="hr-HR" sz="2100" b="1" dirty="0" smtClean="0"/>
              <a:t>poslovanje i ulaganja, </a:t>
            </a:r>
            <a:r>
              <a:rPr lang="hr-HR" sz="2100" b="1" dirty="0"/>
              <a:t>novo zapošljavanje i rast. </a:t>
            </a:r>
          </a:p>
          <a:p>
            <a:pPr algn="just">
              <a:lnSpc>
                <a:spcPct val="150000"/>
              </a:lnSpc>
            </a:pPr>
            <a:r>
              <a:rPr lang="hr-HR" sz="2100" dirty="0" smtClean="0"/>
              <a:t>Smanjivanje </a:t>
            </a:r>
            <a:r>
              <a:rPr lang="hr-HR" sz="2100" b="1" dirty="0"/>
              <a:t>„birokracije” </a:t>
            </a:r>
            <a:r>
              <a:rPr lang="hr-HR" sz="2100" dirty="0"/>
              <a:t>na europskoj i nacionalnoj </a:t>
            </a:r>
            <a:r>
              <a:rPr lang="hr-HR" sz="2100" dirty="0" smtClean="0"/>
              <a:t>razini te veća učinkovitost </a:t>
            </a:r>
            <a:r>
              <a:rPr lang="hr-HR" sz="2100" smtClean="0"/>
              <a:t>javne administracije.</a:t>
            </a:r>
            <a:endParaRPr lang="hr-HR" sz="2100" dirty="0"/>
          </a:p>
          <a:p>
            <a:pPr marL="0" indent="0" algn="just">
              <a:lnSpc>
                <a:spcPct val="150000"/>
              </a:lnSpc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77027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8132" y="1268760"/>
            <a:ext cx="7772400" cy="1011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600" b="1" dirty="0"/>
              <a:t>Što je novo u ciklusu Europskog semestra za 2015.?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73882" y="2420888"/>
            <a:ext cx="720090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2100" dirty="0" smtClean="0"/>
              <a:t>Dugoročni </a:t>
            </a:r>
            <a:r>
              <a:rPr lang="hr-HR" sz="2100" b="1" dirty="0"/>
              <a:t>nadzor nad visinom </a:t>
            </a:r>
            <a:r>
              <a:rPr lang="hr-HR" sz="2100" b="1" dirty="0" smtClean="0"/>
              <a:t>deficita</a:t>
            </a:r>
            <a:r>
              <a:rPr lang="hr-HR" sz="2100" dirty="0" smtClean="0"/>
              <a:t> </a:t>
            </a:r>
            <a:r>
              <a:rPr lang="hr-HR" sz="2100" dirty="0"/>
              <a:t>(javnog i privatnog) </a:t>
            </a:r>
            <a:r>
              <a:rPr lang="hr-HR" sz="2100" dirty="0" smtClean="0"/>
              <a:t>i </a:t>
            </a:r>
            <a:r>
              <a:rPr lang="hr-HR" sz="2100" b="1" dirty="0" smtClean="0"/>
              <a:t>duga</a:t>
            </a:r>
            <a:r>
              <a:rPr lang="hr-HR" sz="2100" dirty="0"/>
              <a:t>; povećanje kvalitete </a:t>
            </a:r>
            <a:r>
              <a:rPr lang="hr-HR" sz="2100" dirty="0" smtClean="0"/>
              <a:t>i održivosti javnih </a:t>
            </a:r>
            <a:r>
              <a:rPr lang="hr-HR" sz="2100" dirty="0"/>
              <a:t>financija </a:t>
            </a:r>
            <a:r>
              <a:rPr lang="hr-HR" sz="2100" dirty="0" smtClean="0"/>
              <a:t>te </a:t>
            </a:r>
            <a:r>
              <a:rPr lang="hr-HR" sz="2100" b="1" dirty="0"/>
              <a:t>davanjem prednosti proizvodnim </a:t>
            </a:r>
            <a:r>
              <a:rPr lang="hr-HR" sz="2100" b="1" dirty="0" smtClean="0"/>
              <a:t>ulaganjima, učinkovitiji </a:t>
            </a:r>
            <a:r>
              <a:rPr lang="hr-HR" sz="2100" b="1" dirty="0"/>
              <a:t>porezni sustav </a:t>
            </a:r>
            <a:r>
              <a:rPr lang="hr-HR" sz="2100" b="1" dirty="0" smtClean="0"/>
              <a:t>koji bi trebao biti poticajniji </a:t>
            </a:r>
            <a:r>
              <a:rPr lang="hr-HR" sz="2100" b="1" dirty="0"/>
              <a:t>za </a:t>
            </a:r>
            <a:r>
              <a:rPr lang="hr-HR" sz="2100" b="1" dirty="0" smtClean="0"/>
              <a:t>ulaganja</a:t>
            </a:r>
            <a:r>
              <a:rPr lang="hr-HR" sz="2100" b="1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8902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674</Words>
  <Application>Microsoft Office PowerPoint</Application>
  <PresentationFormat>On-screen Show (4:3)</PresentationFormat>
  <Paragraphs>97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Candara</vt:lpstr>
      <vt:lpstr>Helvetica Neue</vt:lpstr>
      <vt:lpstr>Times New Roman</vt:lpstr>
      <vt:lpstr>Wingdings</vt:lpstr>
      <vt:lpstr>Office Theme</vt:lpstr>
      <vt:lpstr>PowerPoint Presentation</vt:lpstr>
      <vt:lpstr>Što je Europski semestar?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Što je Europski semestar?</dc:title>
  <dc:creator>Dinka Živalj</dc:creator>
  <cp:lastModifiedBy>Jelena Habek</cp:lastModifiedBy>
  <cp:revision>47</cp:revision>
  <cp:lastPrinted>2014-12-05T15:03:20Z</cp:lastPrinted>
  <dcterms:created xsi:type="dcterms:W3CDTF">2014-12-05T14:03:51Z</dcterms:created>
  <dcterms:modified xsi:type="dcterms:W3CDTF">2014-12-09T14:49:19Z</dcterms:modified>
</cp:coreProperties>
</file>